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4" r:id="rId2"/>
    <p:sldMasterId id="2147483686" r:id="rId3"/>
  </p:sldMasterIdLst>
  <p:sldIdLst>
    <p:sldId id="261" r:id="rId4"/>
    <p:sldId id="366" r:id="rId5"/>
    <p:sldId id="367" r:id="rId6"/>
    <p:sldId id="376" r:id="rId7"/>
    <p:sldId id="377" r:id="rId8"/>
    <p:sldId id="380" r:id="rId9"/>
    <p:sldId id="378" r:id="rId10"/>
    <p:sldId id="383" r:id="rId11"/>
    <p:sldId id="369" r:id="rId12"/>
    <p:sldId id="381" r:id="rId13"/>
    <p:sldId id="368" r:id="rId14"/>
    <p:sldId id="382" r:id="rId15"/>
    <p:sldId id="370" r:id="rId16"/>
    <p:sldId id="371" r:id="rId17"/>
    <p:sldId id="372" r:id="rId18"/>
    <p:sldId id="375" r:id="rId19"/>
    <p:sldId id="384" r:id="rId20"/>
    <p:sldId id="287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82" autoAdjust="0"/>
    <p:restoredTop sz="94660"/>
  </p:normalViewPr>
  <p:slideViewPr>
    <p:cSldViewPr snapToGrid="0">
      <p:cViewPr varScale="1">
        <p:scale>
          <a:sx n="40" d="100"/>
          <a:sy n="40" d="100"/>
        </p:scale>
        <p:origin x="56" y="7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99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3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03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43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14290"/>
            <a:ext cx="10972800" cy="654032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2pPr>
            <a:lvl3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3pPr>
            <a:lvl4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4pPr>
            <a:lvl5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0"/>
            <a:ext cx="6205803" cy="912946"/>
            <a:chOff x="0" y="0"/>
            <a:chExt cx="4654352" cy="912946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251520" cy="912946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89756" y="889653"/>
              <a:ext cx="4564596" cy="19068"/>
            </a:xfrm>
            <a:prstGeom prst="line">
              <a:avLst/>
            </a:prstGeom>
            <a:ln w="19050">
              <a:solidFill>
                <a:srgbClr val="FFC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 userDrawn="1"/>
        </p:nvGrpSpPr>
        <p:grpSpPr>
          <a:xfrm>
            <a:off x="8780014" y="292963"/>
            <a:ext cx="2911876" cy="596690"/>
            <a:chOff x="8780014" y="292963"/>
            <a:chExt cx="2911876" cy="596690"/>
          </a:xfrm>
        </p:grpSpPr>
        <p:sp>
          <p:nvSpPr>
            <p:cNvPr id="11" name="矩形 10"/>
            <p:cNvSpPr/>
            <p:nvPr userDrawn="1"/>
          </p:nvSpPr>
          <p:spPr>
            <a:xfrm>
              <a:off x="8780014" y="292963"/>
              <a:ext cx="2911876" cy="5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79" y="369290"/>
              <a:ext cx="2691921" cy="409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0512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0758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4481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665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0613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688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082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14291"/>
            <a:ext cx="8366720" cy="654032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2pPr>
            <a:lvl3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3pPr>
            <a:lvl4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4pPr>
            <a:lvl5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2"/>
            <a:ext cx="6205803" cy="923548"/>
            <a:chOff x="0" y="0"/>
            <a:chExt cx="4654352" cy="923547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251520" cy="923547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89756" y="889653"/>
              <a:ext cx="4564596" cy="19068"/>
            </a:xfrm>
            <a:prstGeom prst="line">
              <a:avLst/>
            </a:prstGeom>
            <a:ln w="19050">
              <a:solidFill>
                <a:srgbClr val="FFC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437092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8045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5389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974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954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09600" y="214291"/>
            <a:ext cx="8366720" cy="654032"/>
          </a:xfrm>
        </p:spPr>
        <p:txBody>
          <a:bodyPr>
            <a:normAutofit/>
          </a:bodyPr>
          <a:lstStyle>
            <a:lvl1pPr>
              <a:defRPr sz="2800" b="1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Add title here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1pPr>
            <a:lvl2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2pPr>
            <a:lvl3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3pPr>
            <a:lvl4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4pPr>
            <a:lvl5pPr>
              <a:defRPr sz="2000" baseline="0">
                <a:solidFill>
                  <a:srgbClr val="002D5E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altLang="zh-CN" dirty="0"/>
              <a:t>Contents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2"/>
            <a:ext cx="6205803" cy="923548"/>
            <a:chOff x="0" y="0"/>
            <a:chExt cx="4654352" cy="923547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251520" cy="923547"/>
            </a:xfrm>
            <a:prstGeom prst="rect">
              <a:avLst/>
            </a:prstGeom>
            <a:solidFill>
              <a:srgbClr val="FFC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89756" y="889653"/>
              <a:ext cx="4564596" cy="19068"/>
            </a:xfrm>
            <a:prstGeom prst="line">
              <a:avLst/>
            </a:prstGeom>
            <a:ln w="19050">
              <a:solidFill>
                <a:srgbClr val="FFC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5520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333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154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1102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6539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42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05420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977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1898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028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85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85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585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609585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715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990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0476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868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8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94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1022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vic\Desktop\ppt-0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12193488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142852"/>
            <a:ext cx="109728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89D36-4C19-42AF-9B4B-99FE07BE1044}" type="datetimeFigureOut">
              <a:rPr lang="zh-CN" altLang="en-US" smtClean="0"/>
              <a:t>2021/11/30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F2C7B-C50E-49B5-8749-90A7F7ADD9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8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377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FFCF00"/>
        </a:buClr>
        <a:buFont typeface="Wingdings" charset="2"/>
        <a:buChar char="§"/>
        <a:defRPr sz="24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  <a:lvl2pPr marL="742932" indent="-285744" algn="l" defTabSz="914377" rtl="0" eaLnBrk="1" latinLnBrk="0" hangingPunct="1">
        <a:spcBef>
          <a:spcPct val="20000"/>
        </a:spcBef>
        <a:buClr>
          <a:schemeClr val="accent3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vic\Desktop\ppt-02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12193488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142852"/>
            <a:ext cx="109728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780014" y="292963"/>
            <a:ext cx="2911876" cy="596690"/>
            <a:chOff x="8780014" y="292963"/>
            <a:chExt cx="2911876" cy="596690"/>
          </a:xfrm>
        </p:grpSpPr>
        <p:sp>
          <p:nvSpPr>
            <p:cNvPr id="9" name="矩形 8"/>
            <p:cNvSpPr/>
            <p:nvPr userDrawn="1"/>
          </p:nvSpPr>
          <p:spPr>
            <a:xfrm>
              <a:off x="8780014" y="292963"/>
              <a:ext cx="2911876" cy="5966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479" y="369290"/>
              <a:ext cx="2691921" cy="409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379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FFCF00"/>
        </a:buClr>
        <a:buFont typeface="Wingdings" charset="2"/>
        <a:buChar char="§"/>
        <a:defRPr sz="24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  <a:lvl2pPr marL="742950" indent="-285750" algn="l" defTabSz="914400" rtl="0" eaLnBrk="1" latinLnBrk="0" hangingPunct="1">
        <a:spcBef>
          <a:spcPct val="20000"/>
        </a:spcBef>
        <a:buClr>
          <a:schemeClr val="accent3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vic\Desktop\ppt-02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-1" y="0"/>
            <a:ext cx="12193488" cy="6858000"/>
          </a:xfrm>
          <a:prstGeom prst="rect">
            <a:avLst/>
          </a:prstGeom>
          <a:noFill/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142852"/>
            <a:ext cx="10972800" cy="65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2021/11/30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377"/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 defTabSz="914377"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51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377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FFCF00"/>
        </a:buClr>
        <a:buFont typeface="Wingdings" charset="2"/>
        <a:buChar char="§"/>
        <a:defRPr sz="24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1pPr>
      <a:lvl2pPr marL="742932" indent="-285744" algn="l" defTabSz="914377" rtl="0" eaLnBrk="1" latinLnBrk="0" hangingPunct="1">
        <a:spcBef>
          <a:spcPct val="20000"/>
        </a:spcBef>
        <a:buClr>
          <a:schemeClr val="accent3"/>
        </a:buClr>
        <a:buFont typeface="Wingdings" charset="2"/>
        <a:buChar char="§"/>
        <a:defRPr sz="2000" kern="1200">
          <a:solidFill>
            <a:schemeClr val="tx1"/>
          </a:solidFill>
          <a:latin typeface="Arial"/>
          <a:ea typeface="微软雅黑" pitchFamily="34" charset="-122"/>
          <a:cs typeface="Arial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5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246" y="5544390"/>
            <a:ext cx="1759507" cy="11822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07FC61-C17B-4121-A6CD-E0FA5B0B2923}"/>
              </a:ext>
            </a:extLst>
          </p:cNvPr>
          <p:cNvSpPr txBox="1"/>
          <p:nvPr/>
        </p:nvSpPr>
        <p:spPr>
          <a:xfrm>
            <a:off x="451945" y="357402"/>
            <a:ext cx="1128811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CF00"/>
              </a:buClr>
              <a:buSzTx/>
              <a:buFont typeface="Wingdings" charset="2"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微软雅黑" pitchFamily="34" charset="-122"/>
                <a:cs typeface="Arial"/>
              </a:rPr>
              <a:t>Spatial-temporal Programmable </a:t>
            </a:r>
            <a:r>
              <a:rPr kumimoji="0" lang="en-US" altLang="zh-CN" sz="44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微软雅黑" pitchFamily="34" charset="-122"/>
                <a:cs typeface="Arial"/>
              </a:rPr>
              <a:t>Metasurface</a:t>
            </a: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微软雅黑" pitchFamily="34" charset="-122"/>
                <a:cs typeface="Arial"/>
              </a:rPr>
              <a:t> for </a:t>
            </a:r>
            <a:b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微软雅黑" pitchFamily="34" charset="-122"/>
                <a:cs typeface="Arial"/>
              </a:rPr>
            </a:br>
            <a:r>
              <a:rPr kumimoji="0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 Black" panose="020B0A04020102020204" pitchFamily="34" charset="0"/>
                <a:ea typeface="微软雅黑" pitchFamily="34" charset="-122"/>
                <a:cs typeface="Arial"/>
              </a:rPr>
              <a:t>Single Channel Radiation 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903F5227-1CF7-4CDD-81B7-68E5C8F63620}"/>
              </a:ext>
            </a:extLst>
          </p:cNvPr>
          <p:cNvSpPr txBox="1">
            <a:spLocks/>
          </p:cNvSpPr>
          <p:nvPr/>
        </p:nvSpPr>
        <p:spPr>
          <a:xfrm>
            <a:off x="1476931" y="2932209"/>
            <a:ext cx="9238135" cy="2612181"/>
          </a:xfrm>
          <a:prstGeom prst="rect">
            <a:avLst/>
          </a:prstGeom>
        </p:spPr>
        <p:txBody>
          <a:bodyPr>
            <a:normAutofit/>
          </a:bodyPr>
          <a:lstStyle>
            <a:lvl1pPr marL="342891" indent="-342891" algn="l" defTabSz="914377" rtl="0" eaLnBrk="1" latinLnBrk="0" hangingPunct="1">
              <a:spcBef>
                <a:spcPct val="20000"/>
              </a:spcBef>
              <a:buClr>
                <a:srgbClr val="FFCF00"/>
              </a:buClr>
              <a:buFont typeface="Wingdings" charset="2"/>
              <a:buChar char="§"/>
              <a:defRPr sz="2400" kern="1200">
                <a:solidFill>
                  <a:schemeClr val="tx1"/>
                </a:solidFill>
                <a:latin typeface="Arial"/>
                <a:ea typeface="微软雅黑" pitchFamily="34" charset="-122"/>
                <a:cs typeface="Arial"/>
              </a:defRPr>
            </a:lvl1pPr>
            <a:lvl2pPr marL="742932" indent="-285744" algn="l" defTabSz="914377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Arial"/>
                <a:ea typeface="微软雅黑" pitchFamily="34" charset="-122"/>
                <a:cs typeface="Arial"/>
              </a:defRPr>
            </a:lvl2pPr>
            <a:lvl3pPr marL="1142971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160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349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Wingdings" charset="2"/>
              <a:buNone/>
            </a:pP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Li</a:t>
            </a:r>
            <a:r>
              <a:rPr lang="en-US" sz="2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Z. Yu</a:t>
            </a:r>
            <a:r>
              <a:rPr lang="en-US" sz="2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Y. Shen</a:t>
            </a:r>
            <a:r>
              <a:rPr lang="en-US" sz="2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R. Cai</a:t>
            </a:r>
            <a:r>
              <a:rPr lang="en-US" sz="2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X. Lu</a:t>
            </a:r>
            <a:r>
              <a:rPr lang="en-US" sz="2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 algn="ctr">
              <a:spcBef>
                <a:spcPts val="600"/>
              </a:spcBef>
              <a:buFont typeface="Wingdings" charset="2"/>
              <a:buNone/>
            </a:pPr>
            <a:endParaRPr lang="en-US" sz="2600" b="1" baseline="30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spcBef>
                <a:spcPts val="600"/>
              </a:spcBef>
              <a:buFont typeface="Wingdings" charset="2"/>
              <a:buNone/>
            </a:pPr>
            <a:r>
              <a:rPr lang="en-US" sz="2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UM-SJTU Joint Institute, Shanghai Jiao Tong University</a:t>
            </a:r>
          </a:p>
          <a:p>
            <a:pPr marL="0" indent="0" algn="ctr">
              <a:spcBef>
                <a:spcPts val="600"/>
              </a:spcBef>
              <a:buFont typeface="Wingdings" charset="2"/>
              <a:buNone/>
            </a:pPr>
            <a:r>
              <a:rPr lang="en-US" sz="2600" b="1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School of Electronics and Information Technology,  Sun </a:t>
            </a:r>
            <a:r>
              <a:rPr lang="en-US" sz="26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Yat-sen</a:t>
            </a:r>
            <a:r>
              <a:rPr lang="en-US" sz="2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704327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5E702A17-835B-415E-A057-503300564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14" y="1141449"/>
            <a:ext cx="4528276" cy="340360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43778AE6-DCA6-4E48-897D-BD12665C87AC}"/>
              </a:ext>
            </a:extLst>
          </p:cNvPr>
          <p:cNvSpPr txBox="1">
            <a:spLocks/>
          </p:cNvSpPr>
          <p:nvPr/>
        </p:nvSpPr>
        <p:spPr>
          <a:xfrm>
            <a:off x="488814" y="194693"/>
            <a:ext cx="11801043" cy="6917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Harmonic Suppression Theory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A355A8-3545-498E-8E4A-AB528EDF8CE9}"/>
              </a:ext>
            </a:extLst>
          </p:cNvPr>
          <p:cNvGrpSpPr/>
          <p:nvPr/>
        </p:nvGrpSpPr>
        <p:grpSpPr>
          <a:xfrm>
            <a:off x="6605588" y="1334679"/>
            <a:ext cx="4635501" cy="4427739"/>
            <a:chOff x="854818" y="1887857"/>
            <a:chExt cx="3861309" cy="3108174"/>
          </a:xfrm>
        </p:grpSpPr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A34A58-E82A-43F0-8374-408EA071C28F}"/>
                </a:ext>
              </a:extLst>
            </p:cNvPr>
            <p:cNvSpPr/>
            <p:nvPr/>
          </p:nvSpPr>
          <p:spPr>
            <a:xfrm>
              <a:off x="854820" y="1887860"/>
              <a:ext cx="3861307" cy="3108171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3A43C1D-6F10-4D75-BDAB-F897E4B2EDC8}"/>
                </a:ext>
              </a:extLst>
            </p:cNvPr>
            <p:cNvSpPr txBox="1"/>
            <p:nvPr/>
          </p:nvSpPr>
          <p:spPr>
            <a:xfrm>
              <a:off x="854818" y="1887857"/>
              <a:ext cx="3861307" cy="416997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STPM</a:t>
              </a: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5230F8C-57FB-4B1B-B239-0070B84F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0057" y="4219877"/>
              <a:ext cx="321908" cy="165373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3D0CABC-4798-4D67-94AC-9069032DE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124" y="2106030"/>
            <a:ext cx="4341412" cy="34567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2BC6AF1-E1F1-49E6-AF76-CC9769EA3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159" y="4618539"/>
            <a:ext cx="5291877" cy="64143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112C548-5E16-4FFB-8268-D85B46CAE0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358" y="5364786"/>
            <a:ext cx="3315836" cy="6237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49D4C45-545B-4100-A94B-C18626B747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64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9809AABC-E8D9-4B2B-9206-65D182E7C9EF}"/>
              </a:ext>
            </a:extLst>
          </p:cNvPr>
          <p:cNvSpPr txBox="1">
            <a:spLocks/>
          </p:cNvSpPr>
          <p:nvPr/>
        </p:nvSpPr>
        <p:spPr>
          <a:xfrm>
            <a:off x="498440" y="214351"/>
            <a:ext cx="4233234" cy="56898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Unit Cell Design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06AB7D-14F7-4106-ACF0-CFC0EBE3B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3077"/>
            <a:ext cx="5410200" cy="430777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5A9C5B6-38C6-4A95-BD19-AB40EEA91026}"/>
              </a:ext>
            </a:extLst>
          </p:cNvPr>
          <p:cNvSpPr txBox="1"/>
          <p:nvPr/>
        </p:nvSpPr>
        <p:spPr>
          <a:xfrm>
            <a:off x="5679004" y="2403581"/>
            <a:ext cx="612693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Four 1-bit elements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5 states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Off state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Low transmittance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On states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Four different phases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  (Replace phase shifters)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8 pin diodes controlled by FPGA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F0EEA0-7E37-41A6-B157-4641932FE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82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F4861711-90C5-481B-ACA1-D793E1F03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715" y="1438521"/>
            <a:ext cx="4192119" cy="32778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1E45EC2-A268-42A6-BFD8-DED1CFC98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503" y="1434145"/>
            <a:ext cx="4553020" cy="317674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AA860F1-AF1B-490D-9993-73A13DE66E56}"/>
              </a:ext>
            </a:extLst>
          </p:cNvPr>
          <p:cNvSpPr txBox="1">
            <a:spLocks/>
          </p:cNvSpPr>
          <p:nvPr/>
        </p:nvSpPr>
        <p:spPr>
          <a:xfrm>
            <a:off x="464211" y="240592"/>
            <a:ext cx="11263575" cy="627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Unit Cell Design: Modulation 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670A860C-8B5D-4D5E-B699-EAB63841F805}"/>
              </a:ext>
            </a:extLst>
          </p:cNvPr>
          <p:cNvSpPr/>
          <p:nvPr/>
        </p:nvSpPr>
        <p:spPr>
          <a:xfrm>
            <a:off x="2031714" y="1866021"/>
            <a:ext cx="6818377" cy="59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0C30E13E-7E20-4DD8-884C-19B5E10719D4}"/>
              </a:ext>
            </a:extLst>
          </p:cNvPr>
          <p:cNvSpPr/>
          <p:nvPr/>
        </p:nvSpPr>
        <p:spPr>
          <a:xfrm>
            <a:off x="883519" y="1254605"/>
            <a:ext cx="4549370" cy="339438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2BA6A0FF-AD8B-4542-9498-7CAA4D0C1CEA}"/>
              </a:ext>
            </a:extLst>
          </p:cNvPr>
          <p:cNvSpPr txBox="1"/>
          <p:nvPr/>
        </p:nvSpPr>
        <p:spPr>
          <a:xfrm>
            <a:off x="883519" y="1254605"/>
            <a:ext cx="4549371" cy="410755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Phase</a:t>
            </a:r>
            <a:endParaRPr sz="2800" dirty="0"/>
          </a:p>
        </p:txBody>
      </p:sp>
      <p:sp>
        <p:nvSpPr>
          <p:cNvPr id="24" name="Rectangle 28">
            <a:extLst>
              <a:ext uri="{FF2B5EF4-FFF2-40B4-BE49-F238E27FC236}">
                <a16:creationId xmlns:a16="http://schemas.microsoft.com/office/drawing/2014/main" id="{CE4C1C6D-D9C7-4875-B6E9-1380F64339A8}"/>
              </a:ext>
            </a:extLst>
          </p:cNvPr>
          <p:cNvSpPr/>
          <p:nvPr/>
        </p:nvSpPr>
        <p:spPr>
          <a:xfrm>
            <a:off x="6316353" y="1254605"/>
            <a:ext cx="4727166" cy="3394387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E2008985-DA97-43F6-9666-B075961936F5}"/>
              </a:ext>
            </a:extLst>
          </p:cNvPr>
          <p:cNvSpPr txBox="1"/>
          <p:nvPr/>
        </p:nvSpPr>
        <p:spPr>
          <a:xfrm>
            <a:off x="6316350" y="1230951"/>
            <a:ext cx="4727166" cy="434409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Amplitude</a:t>
            </a:r>
            <a:endParaRPr sz="28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25E0608-3100-4B56-A1A8-CABAFB64C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143" y="4259671"/>
            <a:ext cx="983455" cy="26312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7C8F04F-064C-4442-90AF-3E40C1F2A5DC}"/>
                  </a:ext>
                </a:extLst>
              </p:cNvPr>
              <p:cNvSpPr txBox="1"/>
              <p:nvPr/>
            </p:nvSpPr>
            <p:spPr>
              <a:xfrm>
                <a:off x="651458" y="4716365"/>
                <a:ext cx="10446321" cy="13849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S21 parameter with D= </a:t>
                </a:r>
                <a:r>
                  <a:rPr lang="el-GR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λ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/8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Average On-off ratio 27.6dB; Off State Transmittance &lt; -30dB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Relative phase error less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。</m:t>
                        </m:r>
                      </m:sup>
                    </m:sSup>
                  </m:oMath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7C8F04F-064C-4442-90AF-3E40C1F2A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8" y="4716365"/>
                <a:ext cx="10446321" cy="1384995"/>
              </a:xfrm>
              <a:prstGeom prst="rect">
                <a:avLst/>
              </a:prstGeom>
              <a:blipFill>
                <a:blip r:embed="rId5"/>
                <a:stretch>
                  <a:fillRect l="-1050" t="-4846" r="-58" b="-114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B5D84B87-F8B8-428D-879D-AD5E7BA14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3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3778AE6-DCA6-4E48-897D-BD12665C87AC}"/>
              </a:ext>
            </a:extLst>
          </p:cNvPr>
          <p:cNvSpPr txBox="1">
            <a:spLocks/>
          </p:cNvSpPr>
          <p:nvPr/>
        </p:nvSpPr>
        <p:spPr>
          <a:xfrm>
            <a:off x="556191" y="223976"/>
            <a:ext cx="8016095" cy="6917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Simulation Result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DCCBE0-5F57-4C69-9320-2539F0782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83" y="1480128"/>
            <a:ext cx="5355209" cy="4260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00F369-0D32-445C-9BD6-A9D80A412D8C}"/>
                  </a:ext>
                </a:extLst>
              </p:cNvPr>
              <p:cNvSpPr txBox="1"/>
              <p:nvPr/>
            </p:nvSpPr>
            <p:spPr>
              <a:xfrm>
                <a:off x="6222164" y="2415317"/>
                <a:ext cx="5485797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Harmonic suppression ratio: </a:t>
                </a: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15dB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Adjacent channel power ratio: </a:t>
                </a:r>
              </a:p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-14.38dB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Target angle: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。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2900F369-0D32-445C-9BD6-A9D80A412D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164" y="2415317"/>
                <a:ext cx="5485797" cy="2246769"/>
              </a:xfrm>
              <a:prstGeom prst="rect">
                <a:avLst/>
              </a:prstGeom>
              <a:blipFill>
                <a:blip r:embed="rId4"/>
                <a:stretch>
                  <a:fillRect l="-2000" t="-2710" r="-1222" b="-6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>
            <a:extLst>
              <a:ext uri="{FF2B5EF4-FFF2-40B4-BE49-F238E27FC236}">
                <a16:creationId xmlns:a16="http://schemas.microsoft.com/office/drawing/2014/main" id="{18ACEE98-C94E-4D55-AE85-28309C700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69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3778AE6-DCA6-4E48-897D-BD12665C87AC}"/>
              </a:ext>
            </a:extLst>
          </p:cNvPr>
          <p:cNvSpPr txBox="1">
            <a:spLocks/>
          </p:cNvSpPr>
          <p:nvPr/>
        </p:nvSpPr>
        <p:spPr>
          <a:xfrm>
            <a:off x="488815" y="223976"/>
            <a:ext cx="3043262" cy="6917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Conclusion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3EE990-C4FA-4732-BE27-086711B57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1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3778AE6-DCA6-4E48-897D-BD12665C87AC}"/>
              </a:ext>
            </a:extLst>
          </p:cNvPr>
          <p:cNvSpPr txBox="1">
            <a:spLocks/>
          </p:cNvSpPr>
          <p:nvPr/>
        </p:nvSpPr>
        <p:spPr>
          <a:xfrm>
            <a:off x="498440" y="195100"/>
            <a:ext cx="3043262" cy="6917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Discussion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AB0A37D-8646-420C-BA46-41876AA1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47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3778AE6-DCA6-4E48-897D-BD12665C87AC}"/>
              </a:ext>
            </a:extLst>
          </p:cNvPr>
          <p:cNvSpPr txBox="1">
            <a:spLocks/>
          </p:cNvSpPr>
          <p:nvPr/>
        </p:nvSpPr>
        <p:spPr>
          <a:xfrm>
            <a:off x="488815" y="185475"/>
            <a:ext cx="3105892" cy="6917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Work Cited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B9CEA5-BDD9-4669-A0F0-FF2971B5419C}"/>
              </a:ext>
            </a:extLst>
          </p:cNvPr>
          <p:cNvSpPr txBox="1"/>
          <p:nvPr/>
        </p:nvSpPr>
        <p:spPr>
          <a:xfrm>
            <a:off x="488815" y="413384"/>
            <a:ext cx="10865558" cy="9633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[1]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Bao, Lei, et al. "Multi-beam forming and controls by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with phase and amplitude modulations." IEEE Transactions on Antennas and Propagation 67.10 (2019): 6680-6685.</a:t>
            </a:r>
          </a:p>
          <a:p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[2]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Cui TJ, et al. Coding metamaterials, digital metamaterials and programmable metamaterials. Light Sci Appl. 2014;3:e218.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[3] 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A. H. Abdelrahman, A. Z.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Elsherbeni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F. Yang, "Transmission Phase Limit of Multilayer Frequency-Selective Surfaces for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Transmitarray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Designs," in IEEE Transactions on Antennas and Propagation, vol. 62, no. 2, pp. 690-697, Feb. 2014,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10.1109/TAP.2013.2289313.</a:t>
            </a:r>
          </a:p>
          <a:p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[4]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Dai JY, et al. Independent control of harmonic amplitudes and phases via a time-domain digital coding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 Light Sci Appl. 2018;7:90.</a:t>
            </a:r>
          </a:p>
          <a:p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[5]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Li L, et al. Machine-learning reprogrammable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imager. Nat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Commun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 2019;10:1082.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[6]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Zhang, Lei, et al. "A wireless communication scheme based on space-and frequency-division multiplexing using digital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metasurfaces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." Nature Electronics 4.3 (2021): 218-227.</a:t>
            </a:r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 Black" panose="020B0A04020102020204" pitchFamily="34" charset="0"/>
                <a:cs typeface="Arial" panose="020B0604020202020204" pitchFamily="34" charset="0"/>
              </a:rPr>
              <a:t>[7]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Zhao, 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Hanting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, et al. "</a:t>
            </a:r>
            <a:r>
              <a:rPr lang="en-US" altLang="zh-CN" sz="2000" dirty="0" err="1">
                <a:latin typeface="Arial" panose="020B0604020202020204" pitchFamily="34" charset="0"/>
                <a:cs typeface="Arial" panose="020B0604020202020204" pitchFamily="34" charset="0"/>
              </a:rPr>
              <a:t>Metasurface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-assisted massive backscatter wireless communication with commodity Wi-Fi signals." Nature communications 11.1 (2020): 1-10.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[8]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T. L. Marzetta, "Massive MIMO: An Introduction," in 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Bell Labs Technical Journal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20, pp. 11-22, 2015, 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10.15325/BLTJ.2015.2407793.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[9] 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Q. Wu and R. Zhang, "Towards Smart and Reconfigurable Environment: Intelligent Reflecting Surface Aided Wireless Network," in </a:t>
            </a:r>
            <a:r>
              <a:rPr lang="en-US" altLang="zh-CN" sz="20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Communications Magazine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58, no. 1, pp. 106-112, January 2020, </a:t>
            </a:r>
          </a:p>
          <a:p>
            <a:endParaRPr lang="en-US" altLang="zh-CN" sz="20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[10] C.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Liaskos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, S.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Nie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, A.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Tsioliaridou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, A.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Pitsillides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, S. Ioannidis and I.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Akyildiz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, "A New Wireless Communication Paradigm through Software-Controlled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Metasurfaces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," in IEEE Communications Magazine, vol. 56, no. 9, pp. 162-169, Sept. 2018, </a:t>
            </a:r>
            <a:r>
              <a:rPr lang="en-US" altLang="zh-CN" sz="2000" dirty="0" err="1">
                <a:solidFill>
                  <a:srgbClr val="333333"/>
                </a:solidFill>
                <a:latin typeface="Arial" panose="020B0604020202020204" pitchFamily="34" charset="0"/>
              </a:rPr>
              <a:t>doi</a:t>
            </a:r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: 10.1109/MCOM.2018.1700659.</a:t>
            </a:r>
          </a:p>
          <a:p>
            <a:r>
              <a:rPr lang="en-US" altLang="zh-CN" sz="2000" dirty="0">
                <a:solidFill>
                  <a:srgbClr val="333333"/>
                </a:solidFill>
                <a:latin typeface="Arial" panose="020B0604020202020204" pitchFamily="34" charset="0"/>
              </a:rPr>
              <a:t>[11] 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Popov, Vladislav, et al. "Reconfigurable Sparse </a:t>
            </a:r>
            <a:r>
              <a:rPr lang="en-US" altLang="zh-CN" sz="20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Metasurface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Beamforming Beyond Phase Gradient Heuristics." </a:t>
            </a:r>
            <a:r>
              <a:rPr lang="en-US" altLang="zh-CN" sz="20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14th European Conference on Antennas and Propagation (EUCAP 2020)</a:t>
            </a:r>
            <a:r>
              <a:rPr lang="en-US" altLang="zh-CN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2020.</a:t>
            </a:r>
          </a:p>
          <a:p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[12] </a:t>
            </a:r>
            <a:r>
              <a:rPr lang="en-US" altLang="zh-CN" sz="1800" dirty="0">
                <a:solidFill>
                  <a:srgbClr val="131413"/>
                </a:solidFill>
                <a:effectLst/>
                <a:latin typeface="RcyyvyAdvTTb5929f4c"/>
              </a:rPr>
              <a:t>Li L, et al. Electromagnetic reprogrammable coding-</a:t>
            </a:r>
            <a:r>
              <a:rPr lang="en-US" altLang="zh-CN" sz="1800" dirty="0" err="1">
                <a:solidFill>
                  <a:srgbClr val="131413"/>
                </a:solidFill>
                <a:effectLst/>
                <a:latin typeface="RcyyvyAdvTTb5929f4c"/>
              </a:rPr>
              <a:t>metasurface</a:t>
            </a:r>
            <a:r>
              <a:rPr lang="en-US" altLang="zh-CN" sz="1800" dirty="0">
                <a:solidFill>
                  <a:srgbClr val="131413"/>
                </a:solidFill>
                <a:effectLst/>
                <a:latin typeface="RcyyvyAdvTTb5929f4c"/>
              </a:rPr>
              <a:t> holograms. Nat </a:t>
            </a:r>
            <a:r>
              <a:rPr lang="en-US" altLang="zh-CN" sz="1800" dirty="0" err="1">
                <a:solidFill>
                  <a:srgbClr val="131413"/>
                </a:solidFill>
                <a:effectLst/>
                <a:latin typeface="RcyyvyAdvTTb5929f4c"/>
              </a:rPr>
              <a:t>Commun</a:t>
            </a:r>
            <a:r>
              <a:rPr lang="en-US" altLang="zh-CN" sz="1800" dirty="0">
                <a:solidFill>
                  <a:srgbClr val="131413"/>
                </a:solidFill>
                <a:effectLst/>
                <a:latin typeface="RcyyvyAdvTTb5929f4c"/>
              </a:rPr>
              <a:t>. 2017;8:197.</a:t>
            </a:r>
            <a:endParaRPr lang="en-US" altLang="zh-CN" sz="2000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endParaRPr lang="en-US" altLang="zh-CN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896D57-EFA3-4B86-9DC0-0EEB5969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02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91" y="5202007"/>
            <a:ext cx="1577418" cy="10599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07FC61-C17B-4121-A6CD-E0FA5B0B2923}"/>
              </a:ext>
            </a:extLst>
          </p:cNvPr>
          <p:cNvSpPr txBox="1"/>
          <p:nvPr/>
        </p:nvSpPr>
        <p:spPr>
          <a:xfrm>
            <a:off x="2853180" y="2659559"/>
            <a:ext cx="6485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Q &amp; A</a:t>
            </a:r>
            <a:endParaRPr kumimoji="0" lang="es-E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1260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D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291" y="5202007"/>
            <a:ext cx="1577418" cy="10599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D07FC61-C17B-4121-A6CD-E0FA5B0B2923}"/>
              </a:ext>
            </a:extLst>
          </p:cNvPr>
          <p:cNvSpPr txBox="1"/>
          <p:nvPr/>
        </p:nvSpPr>
        <p:spPr>
          <a:xfrm>
            <a:off x="2853180" y="2659559"/>
            <a:ext cx="6485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Black" panose="020B0A040201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Thank You!</a:t>
            </a:r>
            <a:endParaRPr kumimoji="0" lang="es-ES" altLang="zh-CN" sz="4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Black" panose="020B0A040201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8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3BB1A8D4-1F5F-4E16-BE68-B61EA3CED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141"/>
            <a:ext cx="5455493" cy="322166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60D2D449-5CDA-4870-9BBE-E63207D5C5F9}"/>
              </a:ext>
            </a:extLst>
          </p:cNvPr>
          <p:cNvSpPr txBox="1">
            <a:spLocks/>
          </p:cNvSpPr>
          <p:nvPr/>
        </p:nvSpPr>
        <p:spPr>
          <a:xfrm>
            <a:off x="513208" y="155017"/>
            <a:ext cx="2783774" cy="6917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Outline</a:t>
            </a:r>
            <a:endParaRPr lang="zh-CN" altLang="en-US" sz="32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99C3954-9D98-4E0D-B36F-124E05754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3279" y="1125071"/>
            <a:ext cx="6598721" cy="5122245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en-US" altLang="zh-CN" sz="3400" dirty="0">
                <a:latin typeface="Arial" panose="020B0604020202020204" pitchFamily="34" charset="0"/>
                <a:cs typeface="Arial" panose="020B0604020202020204" pitchFamily="34" charset="0"/>
              </a:rPr>
              <a:t> Introduction</a:t>
            </a:r>
          </a:p>
          <a:p>
            <a:pPr>
              <a:lnSpc>
                <a:spcPct val="170000"/>
              </a:lnSpc>
            </a:pPr>
            <a:r>
              <a:rPr lang="en-US" altLang="zh-CN" sz="3400" dirty="0">
                <a:latin typeface="Arial" panose="020B0604020202020204" pitchFamily="34" charset="0"/>
                <a:cs typeface="Arial" panose="020B0604020202020204" pitchFamily="34" charset="0"/>
              </a:rPr>
              <a:t> Unit Cell Design</a:t>
            </a:r>
          </a:p>
          <a:p>
            <a:pPr>
              <a:lnSpc>
                <a:spcPct val="170000"/>
              </a:lnSpc>
            </a:pPr>
            <a:r>
              <a:rPr lang="en-US" altLang="zh-CN" sz="3400" dirty="0">
                <a:latin typeface="Arial" panose="020B0604020202020204" pitchFamily="34" charset="0"/>
                <a:cs typeface="Arial" panose="020B0604020202020204" pitchFamily="34" charset="0"/>
              </a:rPr>
              <a:t> Harmonic Suppression Theory</a:t>
            </a:r>
          </a:p>
          <a:p>
            <a:pPr>
              <a:lnSpc>
                <a:spcPct val="170000"/>
              </a:lnSpc>
            </a:pPr>
            <a:r>
              <a:rPr lang="en-US" altLang="zh-CN" sz="3400" dirty="0">
                <a:latin typeface="Arial" panose="020B0604020202020204" pitchFamily="34" charset="0"/>
                <a:cs typeface="Arial" panose="020B0604020202020204" pitchFamily="34" charset="0"/>
              </a:rPr>
              <a:t> Simulation Result</a:t>
            </a:r>
          </a:p>
          <a:p>
            <a:pPr>
              <a:lnSpc>
                <a:spcPct val="170000"/>
              </a:lnSpc>
            </a:pPr>
            <a:r>
              <a:rPr lang="en-US" altLang="zh-CN" sz="3400" dirty="0">
                <a:latin typeface="Arial" panose="020B0604020202020204" pitchFamily="34" charset="0"/>
                <a:cs typeface="Arial" panose="020B0604020202020204" pitchFamily="34" charset="0"/>
              </a:rPr>
              <a:t> Conclusion and Discussion</a:t>
            </a:r>
          </a:p>
          <a:p>
            <a:endParaRPr lang="en-US" altLang="zh-CN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C2DE5D1-F867-43C3-A12D-31BC38D89DBF}"/>
              </a:ext>
            </a:extLst>
          </p:cNvPr>
          <p:cNvCxnSpPr>
            <a:cxnSpLocks/>
          </p:cNvCxnSpPr>
          <p:nvPr/>
        </p:nvCxnSpPr>
        <p:spPr>
          <a:xfrm>
            <a:off x="6096000" y="1981758"/>
            <a:ext cx="5749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16110E3-63A0-49C5-BEA3-CB0291F2898A}"/>
              </a:ext>
            </a:extLst>
          </p:cNvPr>
          <p:cNvCxnSpPr>
            <a:cxnSpLocks/>
          </p:cNvCxnSpPr>
          <p:nvPr/>
        </p:nvCxnSpPr>
        <p:spPr>
          <a:xfrm>
            <a:off x="6096000" y="3017517"/>
            <a:ext cx="5749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4D9BBB7-97C0-48C5-A40B-E1CAB191D7A2}"/>
              </a:ext>
            </a:extLst>
          </p:cNvPr>
          <p:cNvCxnSpPr>
            <a:cxnSpLocks/>
          </p:cNvCxnSpPr>
          <p:nvPr/>
        </p:nvCxnSpPr>
        <p:spPr>
          <a:xfrm>
            <a:off x="6096000" y="4042021"/>
            <a:ext cx="5749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5111038-502E-422A-B594-84317A6E2A3D}"/>
              </a:ext>
            </a:extLst>
          </p:cNvPr>
          <p:cNvCxnSpPr>
            <a:cxnSpLocks/>
          </p:cNvCxnSpPr>
          <p:nvPr/>
        </p:nvCxnSpPr>
        <p:spPr>
          <a:xfrm>
            <a:off x="6096000" y="5044753"/>
            <a:ext cx="5749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9089522-B395-4E87-B41C-2B457742D99C}"/>
              </a:ext>
            </a:extLst>
          </p:cNvPr>
          <p:cNvCxnSpPr>
            <a:cxnSpLocks/>
          </p:cNvCxnSpPr>
          <p:nvPr/>
        </p:nvCxnSpPr>
        <p:spPr>
          <a:xfrm>
            <a:off x="6096000" y="6039009"/>
            <a:ext cx="574943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A4A913FE-8DDB-49A6-801C-5FF78CAEB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758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AA860F1-AF1B-490D-9993-73A13DE66E56}"/>
              </a:ext>
            </a:extLst>
          </p:cNvPr>
          <p:cNvSpPr txBox="1">
            <a:spLocks/>
          </p:cNvSpPr>
          <p:nvPr/>
        </p:nvSpPr>
        <p:spPr>
          <a:xfrm>
            <a:off x="473632" y="194897"/>
            <a:ext cx="8828847" cy="627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Introduction: Classification 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670A860C-8B5D-4D5E-B699-EAB63841F805}"/>
              </a:ext>
            </a:extLst>
          </p:cNvPr>
          <p:cNvSpPr/>
          <p:nvPr/>
        </p:nvSpPr>
        <p:spPr>
          <a:xfrm>
            <a:off x="2176093" y="1837145"/>
            <a:ext cx="6818377" cy="59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61954969-08F6-4003-94D4-F9DE13CF9732}"/>
              </a:ext>
            </a:extLst>
          </p:cNvPr>
          <p:cNvGrpSpPr/>
          <p:nvPr/>
        </p:nvGrpSpPr>
        <p:grpSpPr>
          <a:xfrm>
            <a:off x="1359519" y="1511943"/>
            <a:ext cx="4217750" cy="3108173"/>
            <a:chOff x="885227" y="2093418"/>
            <a:chExt cx="4742649" cy="3699966"/>
          </a:xfrm>
        </p:grpSpPr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0C30E13E-7E20-4DD8-884C-19B5E10719D4}"/>
                </a:ext>
              </a:extLst>
            </p:cNvPr>
            <p:cNvSpPr/>
            <p:nvPr/>
          </p:nvSpPr>
          <p:spPr>
            <a:xfrm>
              <a:off x="885228" y="2093420"/>
              <a:ext cx="4742647" cy="3699964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BA6A0FF-AD8B-4542-9498-7CAA4D0C1CEA}"/>
                </a:ext>
              </a:extLst>
            </p:cNvPr>
            <p:cNvSpPr txBox="1"/>
            <p:nvPr/>
          </p:nvSpPr>
          <p:spPr>
            <a:xfrm>
              <a:off x="885227" y="2093418"/>
              <a:ext cx="4742649" cy="486368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/>
                <a:t>Transmission</a:t>
              </a:r>
              <a:endParaRPr sz="2800" dirty="0"/>
            </a:p>
          </p:txBody>
        </p:sp>
        <p:pic>
          <p:nvPicPr>
            <p:cNvPr id="28" name="Picture 13">
              <a:extLst>
                <a:ext uri="{FF2B5EF4-FFF2-40B4-BE49-F238E27FC236}">
                  <a16:creationId xmlns:a16="http://schemas.microsoft.com/office/drawing/2014/main" id="{D62BF08E-BC28-4129-A19B-89E32BBC0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38104"/>
            <a:stretch/>
          </p:blipFill>
          <p:spPr>
            <a:xfrm>
              <a:off x="1427024" y="2693932"/>
              <a:ext cx="3659053" cy="3035757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A2A6E42-C42E-4845-A8F4-7C71BA87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713" y="4869451"/>
              <a:ext cx="361969" cy="196860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A5BE415-F417-4E47-9DB8-E95D3762A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72110" y="4339284"/>
              <a:ext cx="361969" cy="196860"/>
            </a:xfrm>
            <a:prstGeom prst="rect">
              <a:avLst/>
            </a:prstGeom>
          </p:spPr>
        </p:pic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C042B56-B8BD-4739-AD3C-57E69FBDB975}"/>
              </a:ext>
            </a:extLst>
          </p:cNvPr>
          <p:cNvGrpSpPr/>
          <p:nvPr/>
        </p:nvGrpSpPr>
        <p:grpSpPr>
          <a:xfrm>
            <a:off x="6460729" y="1495361"/>
            <a:ext cx="4256278" cy="3124755"/>
            <a:chOff x="6542494" y="2093418"/>
            <a:chExt cx="4742651" cy="3699967"/>
          </a:xfrm>
        </p:grpSpPr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CE4C1C6D-D9C7-4875-B6E9-1380F64339A8}"/>
                </a:ext>
              </a:extLst>
            </p:cNvPr>
            <p:cNvSpPr/>
            <p:nvPr/>
          </p:nvSpPr>
          <p:spPr>
            <a:xfrm>
              <a:off x="6542497" y="2093421"/>
              <a:ext cx="4742648" cy="3699964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E2008985-DA97-43F6-9666-B075961936F5}"/>
                </a:ext>
              </a:extLst>
            </p:cNvPr>
            <p:cNvSpPr txBox="1"/>
            <p:nvPr/>
          </p:nvSpPr>
          <p:spPr>
            <a:xfrm>
              <a:off x="6542494" y="2093418"/>
              <a:ext cx="4742649" cy="486368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/>
                <a:t>Reflection</a:t>
              </a:r>
              <a:endParaRPr sz="2800" dirty="0"/>
            </a:p>
          </p:txBody>
        </p:sp>
        <p:pic>
          <p:nvPicPr>
            <p:cNvPr id="29" name="Picture 15">
              <a:extLst>
                <a:ext uri="{FF2B5EF4-FFF2-40B4-BE49-F238E27FC236}">
                  <a16:creationId xmlns:a16="http://schemas.microsoft.com/office/drawing/2014/main" id="{3E393474-F0DE-4BED-9DE9-20A6265A14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1774"/>
            <a:stretch/>
          </p:blipFill>
          <p:spPr>
            <a:xfrm>
              <a:off x="7029200" y="2963457"/>
              <a:ext cx="3930899" cy="2603790"/>
            </a:xfrm>
            <a:prstGeom prst="rect">
              <a:avLst/>
            </a:prstGeom>
          </p:spPr>
        </p:pic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25E0608-3100-4B56-A1A8-CABAFB64C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29200" y="5332397"/>
              <a:ext cx="1095836" cy="311565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94031685-9F71-4666-BB77-CF53003A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02779" y="4561337"/>
              <a:ext cx="757320" cy="469720"/>
            </a:xfrm>
            <a:prstGeom prst="rect">
              <a:avLst/>
            </a:prstGeom>
          </p:spPr>
        </p:pic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B7C8F04F-064C-4442-90AF-3E40C1F2A5DC}"/>
              </a:ext>
            </a:extLst>
          </p:cNvPr>
          <p:cNvSpPr txBox="1"/>
          <p:nvPr/>
        </p:nvSpPr>
        <p:spPr>
          <a:xfrm>
            <a:off x="777819" y="4939711"/>
            <a:ext cx="104823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Similar principle and effect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Reflection: easier to design &amp; less control circuit requirements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A41F9A7-0C79-46B4-8E66-C5C877EE92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8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AA860F1-AF1B-490D-9993-73A13DE66E56}"/>
              </a:ext>
            </a:extLst>
          </p:cNvPr>
          <p:cNvSpPr txBox="1">
            <a:spLocks/>
          </p:cNvSpPr>
          <p:nvPr/>
        </p:nvSpPr>
        <p:spPr>
          <a:xfrm>
            <a:off x="492882" y="180305"/>
            <a:ext cx="8355275" cy="627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Introduction : Classification 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670A860C-8B5D-4D5E-B699-EAB63841F805}"/>
              </a:ext>
            </a:extLst>
          </p:cNvPr>
          <p:cNvSpPr/>
          <p:nvPr/>
        </p:nvSpPr>
        <p:spPr>
          <a:xfrm>
            <a:off x="2166467" y="1798644"/>
            <a:ext cx="6818377" cy="59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0C30E13E-7E20-4DD8-884C-19B5E10719D4}"/>
              </a:ext>
            </a:extLst>
          </p:cNvPr>
          <p:cNvSpPr/>
          <p:nvPr/>
        </p:nvSpPr>
        <p:spPr>
          <a:xfrm>
            <a:off x="1349894" y="1473444"/>
            <a:ext cx="4217748" cy="3108171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2BA6A0FF-AD8B-4542-9498-7CAA4D0C1CEA}"/>
              </a:ext>
            </a:extLst>
          </p:cNvPr>
          <p:cNvSpPr txBox="1"/>
          <p:nvPr/>
        </p:nvSpPr>
        <p:spPr>
          <a:xfrm>
            <a:off x="1349893" y="1473442"/>
            <a:ext cx="4217750" cy="408576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Passive</a:t>
            </a:r>
            <a:endParaRPr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A6E42-C42E-4845-A8F4-7C71BA87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423" y="3805461"/>
            <a:ext cx="321908" cy="165373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A5BE415-F417-4E47-9DB8-E95D3762A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16" y="3360092"/>
            <a:ext cx="321908" cy="165373"/>
          </a:xfrm>
          <a:prstGeom prst="rect">
            <a:avLst/>
          </a:prstGeom>
        </p:spPr>
      </p:pic>
      <p:sp>
        <p:nvSpPr>
          <p:cNvPr id="24" name="Rectangle 28">
            <a:extLst>
              <a:ext uri="{FF2B5EF4-FFF2-40B4-BE49-F238E27FC236}">
                <a16:creationId xmlns:a16="http://schemas.microsoft.com/office/drawing/2014/main" id="{CE4C1C6D-D9C7-4875-B6E9-1380F64339A8}"/>
              </a:ext>
            </a:extLst>
          </p:cNvPr>
          <p:cNvSpPr/>
          <p:nvPr/>
        </p:nvSpPr>
        <p:spPr>
          <a:xfrm>
            <a:off x="6451106" y="1456863"/>
            <a:ext cx="4256275" cy="3124752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E2008985-DA97-43F6-9666-B075961936F5}"/>
              </a:ext>
            </a:extLst>
          </p:cNvPr>
          <p:cNvSpPr txBox="1"/>
          <p:nvPr/>
        </p:nvSpPr>
        <p:spPr>
          <a:xfrm>
            <a:off x="6451103" y="1456860"/>
            <a:ext cx="4256276" cy="410755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sz="2800" dirty="0"/>
              <a:t>Active</a:t>
            </a:r>
            <a:endParaRPr sz="28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F25E0608-3100-4B56-A1A8-CABAFB64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7896" y="4192294"/>
            <a:ext cx="983455" cy="263128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94031685-9F71-4666-BB77-CF53003AC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6015" y="3541106"/>
            <a:ext cx="679655" cy="39669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B7C8F04F-064C-4442-90AF-3E40C1F2A5DC}"/>
              </a:ext>
            </a:extLst>
          </p:cNvPr>
          <p:cNvSpPr txBox="1"/>
          <p:nvPr/>
        </p:nvSpPr>
        <p:spPr>
          <a:xfrm>
            <a:off x="696189" y="4672642"/>
            <a:ext cx="103775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Passive: Stable,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Easy to design,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Fixed Scattering Pattern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Active: Flexible,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design,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Arbitrary Control of EM wave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High frequency performance?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图片 3">
            <a:extLst>
              <a:ext uri="{FF2B5EF4-FFF2-40B4-BE49-F238E27FC236}">
                <a16:creationId xmlns:a16="http://schemas.microsoft.com/office/drawing/2014/main" id="{EDDD5EAB-6A95-4D25-BE20-0F947D48D02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23164" y="2010240"/>
            <a:ext cx="4045686" cy="23613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8A5AF4-8D76-4D6C-BA0A-FE7042908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585" y="2145830"/>
            <a:ext cx="2383166" cy="23524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614D8F4-9F54-461A-85F6-F0E54AD6467C}"/>
              </a:ext>
            </a:extLst>
          </p:cNvPr>
          <p:cNvSpPr txBox="1"/>
          <p:nvPr/>
        </p:nvSpPr>
        <p:spPr>
          <a:xfrm>
            <a:off x="10322801" y="41681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[2]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F3EE8CD-9E36-4D92-9B8E-F7A5C242733A}"/>
              </a:ext>
            </a:extLst>
          </p:cNvPr>
          <p:cNvSpPr txBox="1"/>
          <p:nvPr/>
        </p:nvSpPr>
        <p:spPr>
          <a:xfrm>
            <a:off x="5189993" y="420514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[1]</a:t>
            </a:r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5EA3704-90FD-411C-B932-10460A2EB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661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AA860F1-AF1B-490D-9993-73A13DE66E56}"/>
              </a:ext>
            </a:extLst>
          </p:cNvPr>
          <p:cNvSpPr txBox="1">
            <a:spLocks/>
          </p:cNvSpPr>
          <p:nvPr/>
        </p:nvSpPr>
        <p:spPr>
          <a:xfrm>
            <a:off x="496582" y="139987"/>
            <a:ext cx="11198835" cy="627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Introduction : Programmable </a:t>
            </a:r>
            <a:r>
              <a:rPr lang="en-US" altLang="zh-CN" sz="3600" dirty="0" err="1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Metasurface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670A860C-8B5D-4D5E-B699-EAB63841F805}"/>
              </a:ext>
            </a:extLst>
          </p:cNvPr>
          <p:cNvSpPr/>
          <p:nvPr/>
        </p:nvSpPr>
        <p:spPr>
          <a:xfrm>
            <a:off x="2050964" y="1779394"/>
            <a:ext cx="6818377" cy="5972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/>
              </a:solidFill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7C8F04F-064C-4442-90AF-3E40C1F2A5DC}"/>
              </a:ext>
            </a:extLst>
          </p:cNvPr>
          <p:cNvSpPr txBox="1"/>
          <p:nvPr/>
        </p:nvSpPr>
        <p:spPr>
          <a:xfrm>
            <a:off x="790469" y="4591559"/>
            <a:ext cx="1119883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Phase, Amplitude, Polarization Modulation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Hard to achieve continuously tunable phase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Trade off: Phase granularity,  radiation efficiency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Multilayer? [3]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A399006-D89B-47E6-837E-46D011F9C3A2}"/>
              </a:ext>
            </a:extLst>
          </p:cNvPr>
          <p:cNvGrpSpPr/>
          <p:nvPr/>
        </p:nvGrpSpPr>
        <p:grpSpPr>
          <a:xfrm>
            <a:off x="1524795" y="1342286"/>
            <a:ext cx="3759473" cy="3107302"/>
            <a:chOff x="854820" y="1887857"/>
            <a:chExt cx="3861307" cy="3108174"/>
          </a:xfrm>
        </p:grpSpPr>
        <p:sp>
          <p:nvSpPr>
            <p:cNvPr id="22" name="Rectangle 28">
              <a:extLst>
                <a:ext uri="{FF2B5EF4-FFF2-40B4-BE49-F238E27FC236}">
                  <a16:creationId xmlns:a16="http://schemas.microsoft.com/office/drawing/2014/main" id="{0C30E13E-7E20-4DD8-884C-19B5E10719D4}"/>
                </a:ext>
              </a:extLst>
            </p:cNvPr>
            <p:cNvSpPr/>
            <p:nvPr/>
          </p:nvSpPr>
          <p:spPr>
            <a:xfrm>
              <a:off x="854820" y="1887860"/>
              <a:ext cx="3861307" cy="3108171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23" name="TextBox 7">
              <a:extLst>
                <a:ext uri="{FF2B5EF4-FFF2-40B4-BE49-F238E27FC236}">
                  <a16:creationId xmlns:a16="http://schemas.microsoft.com/office/drawing/2014/main" id="{2BA6A0FF-AD8B-4542-9498-7CAA4D0C1CEA}"/>
                </a:ext>
              </a:extLst>
            </p:cNvPr>
            <p:cNvSpPr txBox="1"/>
            <p:nvPr/>
          </p:nvSpPr>
          <p:spPr>
            <a:xfrm>
              <a:off x="866593" y="1887857"/>
              <a:ext cx="3849533" cy="416997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/>
                <a:t>Coding</a:t>
              </a:r>
              <a:endParaRPr sz="2800" dirty="0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A2A6E42-C42E-4845-A8F4-7C71BA87E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0057" y="4219877"/>
              <a:ext cx="321908" cy="165373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5A5BE415-F417-4E47-9DB8-E95D3762A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050" y="3774508"/>
              <a:ext cx="321908" cy="165373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6932ABEA-3EAA-4286-B16D-D40E2A5D4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8189" y="2369919"/>
              <a:ext cx="2489162" cy="2547218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7CC5553-FA53-44A6-8ACF-9208ABD2032D}"/>
              </a:ext>
            </a:extLst>
          </p:cNvPr>
          <p:cNvGrpSpPr/>
          <p:nvPr/>
        </p:nvGrpSpPr>
        <p:grpSpPr>
          <a:xfrm>
            <a:off x="6962032" y="1214030"/>
            <a:ext cx="4111976" cy="3363815"/>
            <a:chOff x="6985000" y="1691320"/>
            <a:chExt cx="4076700" cy="3769680"/>
          </a:xfrm>
        </p:grpSpPr>
        <p:sp>
          <p:nvSpPr>
            <p:cNvPr id="24" name="Rectangle 28">
              <a:extLst>
                <a:ext uri="{FF2B5EF4-FFF2-40B4-BE49-F238E27FC236}">
                  <a16:creationId xmlns:a16="http://schemas.microsoft.com/office/drawing/2014/main" id="{CE4C1C6D-D9C7-4875-B6E9-1380F64339A8}"/>
                </a:ext>
              </a:extLst>
            </p:cNvPr>
            <p:cNvSpPr/>
            <p:nvPr/>
          </p:nvSpPr>
          <p:spPr>
            <a:xfrm>
              <a:off x="6985000" y="1691320"/>
              <a:ext cx="4076700" cy="3769680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25" name="TextBox 7">
              <a:extLst>
                <a:ext uri="{FF2B5EF4-FFF2-40B4-BE49-F238E27FC236}">
                  <a16:creationId xmlns:a16="http://schemas.microsoft.com/office/drawing/2014/main" id="{E2008985-DA97-43F6-9666-B075961936F5}"/>
                </a:ext>
              </a:extLst>
            </p:cNvPr>
            <p:cNvSpPr txBox="1"/>
            <p:nvPr/>
          </p:nvSpPr>
          <p:spPr>
            <a:xfrm>
              <a:off x="6985000" y="1691320"/>
              <a:ext cx="4076700" cy="439445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/>
                <a:t>Programmable</a:t>
              </a:r>
              <a:endParaRPr sz="2800" dirty="0"/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F25E0608-3100-4B56-A1A8-CABAFB64C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3753" y="4585336"/>
              <a:ext cx="1170048" cy="263128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94031685-9F71-4666-BB77-CF53003AC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59512" y="3934148"/>
              <a:ext cx="808607" cy="396695"/>
            </a:xfrm>
            <a:prstGeom prst="rect">
              <a:avLst/>
            </a:prstGeom>
          </p:spPr>
        </p:pic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5395140A-BBB5-45AA-9CD0-E5858D67E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368" y="2204250"/>
              <a:ext cx="3648514" cy="3187793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6CABB4C6-61D3-4B48-9315-245F449CB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938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AA860F1-AF1B-490D-9993-73A13DE66E56}"/>
              </a:ext>
            </a:extLst>
          </p:cNvPr>
          <p:cNvSpPr txBox="1">
            <a:spLocks/>
          </p:cNvSpPr>
          <p:nvPr/>
        </p:nvSpPr>
        <p:spPr>
          <a:xfrm>
            <a:off x="392105" y="213381"/>
            <a:ext cx="10494201" cy="627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Introduction : Information </a:t>
            </a:r>
            <a:r>
              <a:rPr lang="en-US" altLang="zh-CN" sz="3600" dirty="0" err="1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Metasurface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A6E42-C42E-4845-A8F4-7C71BA87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637" y="3346392"/>
            <a:ext cx="313418" cy="16532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A5F7CAF-1427-409A-9B61-AF39E364F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55" y="1589389"/>
            <a:ext cx="5257800" cy="310492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E5D5CEF-78D3-495D-9572-E6A65F7DC714}"/>
              </a:ext>
            </a:extLst>
          </p:cNvPr>
          <p:cNvSpPr txBox="1"/>
          <p:nvPr/>
        </p:nvSpPr>
        <p:spPr>
          <a:xfrm>
            <a:off x="5315552" y="2018467"/>
            <a:ext cx="70309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Real-time Programming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Modulate EM wave &amp; Digital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Equivalent Material </a:t>
            </a:r>
          </a:p>
          <a:p>
            <a:pPr marL="457200" indent="-457200">
              <a:buFont typeface="Wingdings" panose="05000000000000000000" pitchFamily="2" charset="2"/>
              <a:buChar char="à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Information System </a:t>
            </a:r>
          </a:p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Communication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0CB7B3-04AD-436F-B6A8-486893DA7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0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AA860F1-AF1B-490D-9993-73A13DE66E56}"/>
              </a:ext>
            </a:extLst>
          </p:cNvPr>
          <p:cNvSpPr txBox="1">
            <a:spLocks/>
          </p:cNvSpPr>
          <p:nvPr/>
        </p:nvSpPr>
        <p:spPr>
          <a:xfrm>
            <a:off x="334384" y="213382"/>
            <a:ext cx="8355275" cy="627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Introduction : 4-th Dimension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7C8F04F-064C-4442-90AF-3E40C1F2A5DC}"/>
              </a:ext>
            </a:extLst>
          </p:cNvPr>
          <p:cNvSpPr txBox="1"/>
          <p:nvPr/>
        </p:nvSpPr>
        <p:spPr>
          <a:xfrm>
            <a:off x="6692203" y="1677681"/>
            <a:ext cx="5384294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Achieve continuous coding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Phase &amp; Amplitude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Reduce 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Flexible Space Modulation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Time modulation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Harmonic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2A6E42-C42E-4845-A8F4-7C71BA87E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413" y="3433021"/>
            <a:ext cx="313418" cy="1653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E46EE08-8382-411D-A6F5-EFB9532BD3B1}"/>
              </a:ext>
            </a:extLst>
          </p:cNvPr>
          <p:cNvSpPr txBox="1"/>
          <p:nvPr/>
        </p:nvSpPr>
        <p:spPr>
          <a:xfrm>
            <a:off x="8191427" y="4438908"/>
            <a:ext cx="23858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 Black" panose="020B0A04020102020204" pitchFamily="34" charset="0"/>
              </a:rPr>
              <a:t>Harmonic</a:t>
            </a:r>
            <a:r>
              <a:rPr lang="en-US" altLang="zh-CN" sz="2400" dirty="0">
                <a:latin typeface="Arial Black" panose="020B0A04020102020204" pitchFamily="34" charset="0"/>
              </a:rPr>
              <a:t> ?</a:t>
            </a:r>
            <a:endParaRPr lang="zh-CN" altLang="en-US" sz="2400" dirty="0">
              <a:latin typeface="Arial Black" panose="020B0A04020102020204" pitchFamily="34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8EFF0AA8-189A-4F92-8107-8C9F19B212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10688" y="1413048"/>
            <a:ext cx="5384293" cy="347599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68079ED-3643-41CF-89DB-2DCF21713D4D}"/>
              </a:ext>
            </a:extLst>
          </p:cNvPr>
          <p:cNvSpPr txBox="1"/>
          <p:nvPr/>
        </p:nvSpPr>
        <p:spPr>
          <a:xfrm>
            <a:off x="5933209" y="45268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[4]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CBD059F-ACA2-4B6F-9F8D-EE84A7F15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66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CAA860F1-AF1B-490D-9993-73A13DE66E56}"/>
              </a:ext>
            </a:extLst>
          </p:cNvPr>
          <p:cNvSpPr txBox="1">
            <a:spLocks/>
          </p:cNvSpPr>
          <p:nvPr/>
        </p:nvSpPr>
        <p:spPr>
          <a:xfrm>
            <a:off x="440231" y="223007"/>
            <a:ext cx="8355275" cy="62797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Introduction : More Applications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2536C1A-8E61-4F37-908D-5D94255E1996}"/>
              </a:ext>
            </a:extLst>
          </p:cNvPr>
          <p:cNvSpPr txBox="1"/>
          <p:nvPr/>
        </p:nvSpPr>
        <p:spPr>
          <a:xfrm>
            <a:off x="105790" y="4885590"/>
            <a:ext cx="38133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Machine Learning based Imaging System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ADF3E5A-2FB1-4111-B7A8-1415C66907B2}"/>
              </a:ext>
            </a:extLst>
          </p:cNvPr>
          <p:cNvGrpSpPr/>
          <p:nvPr/>
        </p:nvGrpSpPr>
        <p:grpSpPr>
          <a:xfrm>
            <a:off x="240257" y="1293323"/>
            <a:ext cx="3544385" cy="3265423"/>
            <a:chOff x="1012385" y="2047935"/>
            <a:chExt cx="3464656" cy="300792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6C077FB4-E1A0-46C9-8DF7-853A3D91D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5626" y="2376598"/>
              <a:ext cx="2644250" cy="2644077"/>
            </a:xfrm>
            <a:prstGeom prst="rect">
              <a:avLst/>
            </a:prstGeom>
          </p:spPr>
        </p:pic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FEBB5F1-660C-4D61-A70B-72D82FC0B5EA}"/>
                </a:ext>
              </a:extLst>
            </p:cNvPr>
            <p:cNvSpPr/>
            <p:nvPr/>
          </p:nvSpPr>
          <p:spPr>
            <a:xfrm>
              <a:off x="1012387" y="2047938"/>
              <a:ext cx="3464654" cy="3007922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AD803987-4943-4819-B86C-76EBB0E5A44B}"/>
                </a:ext>
              </a:extLst>
            </p:cNvPr>
            <p:cNvSpPr txBox="1"/>
            <p:nvPr/>
          </p:nvSpPr>
          <p:spPr>
            <a:xfrm>
              <a:off x="1012385" y="2047935"/>
              <a:ext cx="3464653" cy="286717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 err="1">
                  <a:latin typeface="Arial" panose="020B0604020202020204" pitchFamily="34" charset="0"/>
                  <a:cs typeface="Arial" panose="020B0604020202020204" pitchFamily="34" charset="0"/>
                </a:rPr>
                <a:t>Metasurface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Imaging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F2E76EE-71A8-4E11-B76E-27BEA8529CB8}"/>
              </a:ext>
            </a:extLst>
          </p:cNvPr>
          <p:cNvGrpSpPr/>
          <p:nvPr/>
        </p:nvGrpSpPr>
        <p:grpSpPr>
          <a:xfrm>
            <a:off x="4188053" y="1277674"/>
            <a:ext cx="3838282" cy="3265424"/>
            <a:chOff x="4486413" y="1992124"/>
            <a:chExt cx="3838282" cy="3265424"/>
          </a:xfrm>
        </p:grpSpPr>
        <p:pic>
          <p:nvPicPr>
            <p:cNvPr id="16" name="图片 3">
              <a:extLst>
                <a:ext uri="{FF2B5EF4-FFF2-40B4-BE49-F238E27FC236}">
                  <a16:creationId xmlns:a16="http://schemas.microsoft.com/office/drawing/2014/main" id="{23C2492B-80F9-4BAC-BA60-90678EBB7722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611725" y="2370952"/>
              <a:ext cx="3400965" cy="2754168"/>
            </a:xfrm>
            <a:prstGeom prst="rect">
              <a:avLst/>
            </a:prstGeom>
          </p:spPr>
        </p:pic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488CD533-45A0-4CA9-B706-AF9F85DE59CA}"/>
                </a:ext>
              </a:extLst>
            </p:cNvPr>
            <p:cNvSpPr/>
            <p:nvPr/>
          </p:nvSpPr>
          <p:spPr>
            <a:xfrm>
              <a:off x="4486415" y="1992126"/>
              <a:ext cx="3838280" cy="3265422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id="{C8BCCD97-1745-4230-99C1-454C58404666}"/>
                </a:ext>
              </a:extLst>
            </p:cNvPr>
            <p:cNvSpPr txBox="1"/>
            <p:nvPr/>
          </p:nvSpPr>
          <p:spPr>
            <a:xfrm>
              <a:off x="4486413" y="1992124"/>
              <a:ext cx="3838279" cy="311262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Encrypted MIMO Communication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28839D42-F59E-4D01-8FE4-510399CC9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0278" y="2025499"/>
            <a:ext cx="3364121" cy="2080229"/>
          </a:xfrm>
          <a:prstGeom prst="rect">
            <a:avLst/>
          </a:prstGeom>
        </p:spPr>
      </p:pic>
      <p:sp>
        <p:nvSpPr>
          <p:cNvPr id="20" name="Rectangle 28">
            <a:extLst>
              <a:ext uri="{FF2B5EF4-FFF2-40B4-BE49-F238E27FC236}">
                <a16:creationId xmlns:a16="http://schemas.microsoft.com/office/drawing/2014/main" id="{A2BB1C2F-C30D-4850-98C8-302C395B490C}"/>
              </a:ext>
            </a:extLst>
          </p:cNvPr>
          <p:cNvSpPr/>
          <p:nvPr/>
        </p:nvSpPr>
        <p:spPr>
          <a:xfrm>
            <a:off x="8399885" y="1277674"/>
            <a:ext cx="3544385" cy="3281072"/>
          </a:xfrm>
          <a:prstGeom prst="rect">
            <a:avLst/>
          </a:prstGeom>
          <a:ln w="28575">
            <a:solidFill>
              <a:schemeClr val="tx1"/>
            </a:solidFill>
            <a:miter lim="400000"/>
          </a:ln>
        </p:spPr>
        <p:txBody>
          <a:bodyPr lIns="22860" rIns="22860" anchor="ctr"/>
          <a:lstStyle/>
          <a:p>
            <a:pPr defTabSz="914217">
              <a:defRPr sz="3600" b="0">
                <a:solidFill>
                  <a:srgbClr val="FFFFFF"/>
                </a:solidFill>
                <a:latin typeface="Segoe UI"/>
                <a:ea typeface="Segoe UI"/>
                <a:cs typeface="Segoe UI"/>
                <a:sym typeface="Segoe UI"/>
              </a:defRPr>
            </a:pPr>
            <a:endParaRPr>
              <a:latin typeface="Noto Sans CJK SC Light" panose="020B0300000000000000" pitchFamily="34" charset="-128"/>
              <a:ea typeface="Noto Sans CJK SC Light" panose="020B0300000000000000" pitchFamily="34" charset="-128"/>
            </a:endParaRP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C26E1E1B-601F-4C09-B2E9-97F2CDE50044}"/>
              </a:ext>
            </a:extLst>
          </p:cNvPr>
          <p:cNvSpPr txBox="1"/>
          <p:nvPr/>
        </p:nvSpPr>
        <p:spPr>
          <a:xfrm>
            <a:off x="8399882" y="1257786"/>
            <a:ext cx="3544385" cy="314695"/>
          </a:xfrm>
          <a:prstGeom prst="rect">
            <a:avLst/>
          </a:prstGeom>
          <a:solidFill>
            <a:srgbClr val="002965"/>
          </a:solidFill>
          <a:ln>
            <a:noFill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b="1">
                <a:solidFill>
                  <a:schemeClr val="bg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err="1"/>
              <a:t>Muti</a:t>
            </a:r>
            <a:r>
              <a:rPr lang="en-US" altLang="zh-CN" dirty="0"/>
              <a:t>-user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32FFB91-C12D-4B1E-8DAA-EFCB1E4E739D}"/>
              </a:ext>
            </a:extLst>
          </p:cNvPr>
          <p:cNvSpPr txBox="1"/>
          <p:nvPr/>
        </p:nvSpPr>
        <p:spPr>
          <a:xfrm>
            <a:off x="4252108" y="5023078"/>
            <a:ext cx="3813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Utilization of Harmonics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F06C0AC-216C-4DEA-A2AA-D1054F64B5FE}"/>
              </a:ext>
            </a:extLst>
          </p:cNvPr>
          <p:cNvSpPr txBox="1"/>
          <p:nvPr/>
        </p:nvSpPr>
        <p:spPr>
          <a:xfrm>
            <a:off x="8292057" y="5023078"/>
            <a:ext cx="3813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</a:lvl1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Special Coding Pattern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7B06163-A70E-4B81-9856-811911510CDF}"/>
              </a:ext>
            </a:extLst>
          </p:cNvPr>
          <p:cNvSpPr txBox="1"/>
          <p:nvPr/>
        </p:nvSpPr>
        <p:spPr>
          <a:xfrm>
            <a:off x="3403061" y="419675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[5]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CB34A6D-51B4-4116-B625-A38AC063408E}"/>
              </a:ext>
            </a:extLst>
          </p:cNvPr>
          <p:cNvSpPr txBox="1"/>
          <p:nvPr/>
        </p:nvSpPr>
        <p:spPr>
          <a:xfrm>
            <a:off x="7624277" y="414229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[6]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622E156-9462-4BAB-951F-D8EF9F7F0FA3}"/>
              </a:ext>
            </a:extLst>
          </p:cNvPr>
          <p:cNvSpPr txBox="1"/>
          <p:nvPr/>
        </p:nvSpPr>
        <p:spPr>
          <a:xfrm>
            <a:off x="11538229" y="415507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[7]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A2F0C8C-10D6-4C81-88E6-0A2B7255F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45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43778AE6-DCA6-4E48-897D-BD12665C87AC}"/>
              </a:ext>
            </a:extLst>
          </p:cNvPr>
          <p:cNvSpPr txBox="1">
            <a:spLocks/>
          </p:cNvSpPr>
          <p:nvPr/>
        </p:nvSpPr>
        <p:spPr>
          <a:xfrm>
            <a:off x="518257" y="185179"/>
            <a:ext cx="11801043" cy="69177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dirty="0">
                <a:solidFill>
                  <a:srgbClr val="002D5E"/>
                </a:solidFill>
                <a:latin typeface="Arial Black" panose="020B0A04020102020204" pitchFamily="34" charset="0"/>
                <a:ea typeface="微软雅黑" pitchFamily="34" charset="-122"/>
                <a:cs typeface="Arial" panose="020B0604020202020204" pitchFamily="34" charset="0"/>
              </a:rPr>
              <a:t>Harmonic Suppression Theory</a:t>
            </a:r>
            <a:endParaRPr lang="zh-CN" altLang="en-US" sz="3600" dirty="0">
              <a:solidFill>
                <a:srgbClr val="002D5E"/>
              </a:solidFill>
              <a:latin typeface="Arial Black" panose="020B0A040201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5ED0DF-F6B3-487C-BA13-61A84CC50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1" y="2096170"/>
            <a:ext cx="5937241" cy="13859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48321B3-D2C7-480A-A912-A2E7A58D9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915" y="3803834"/>
            <a:ext cx="4879700" cy="83194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932B82-1122-4140-9616-8EEC1DEF0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37" y="4861220"/>
            <a:ext cx="5816899" cy="70488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4E5D29-AD41-4120-8651-F9791EAAA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37" y="1399530"/>
            <a:ext cx="3304144" cy="5232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FD155F2-CB4D-4A3F-A397-AEC3740BE2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3779" y="1813260"/>
            <a:ext cx="4846314" cy="4000133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A355A8-3545-498E-8E4A-AB528EDF8CE9}"/>
              </a:ext>
            </a:extLst>
          </p:cNvPr>
          <p:cNvGrpSpPr/>
          <p:nvPr/>
        </p:nvGrpSpPr>
        <p:grpSpPr>
          <a:xfrm>
            <a:off x="7113709" y="1348912"/>
            <a:ext cx="4635499" cy="4427739"/>
            <a:chOff x="854820" y="1887857"/>
            <a:chExt cx="3861307" cy="3108174"/>
          </a:xfrm>
        </p:grpSpPr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A34A58-E82A-43F0-8374-408EA071C28F}"/>
                </a:ext>
              </a:extLst>
            </p:cNvPr>
            <p:cNvSpPr/>
            <p:nvPr/>
          </p:nvSpPr>
          <p:spPr>
            <a:xfrm>
              <a:off x="854820" y="1887860"/>
              <a:ext cx="3861307" cy="3108171"/>
            </a:xfrm>
            <a:prstGeom prst="rect">
              <a:avLst/>
            </a:prstGeom>
            <a:ln w="28575">
              <a:solidFill>
                <a:schemeClr val="tx1"/>
              </a:solidFill>
              <a:miter lim="400000"/>
            </a:ln>
          </p:spPr>
          <p:txBody>
            <a:bodyPr lIns="22860" rIns="22860" anchor="ctr"/>
            <a:lstStyle/>
            <a:p>
              <a:pPr defTabSz="914217">
                <a:defRPr sz="3600" b="0">
                  <a:solidFill>
                    <a:srgbClr val="FFFFFF"/>
                  </a:solidFill>
                  <a:latin typeface="Segoe UI"/>
                  <a:ea typeface="Segoe UI"/>
                  <a:cs typeface="Segoe UI"/>
                  <a:sym typeface="Segoe UI"/>
                </a:defRPr>
              </a:pPr>
              <a:endParaRPr>
                <a:latin typeface="Noto Sans CJK SC Light" panose="020B0300000000000000" pitchFamily="34" charset="-128"/>
                <a:ea typeface="Noto Sans CJK SC Light" panose="020B0300000000000000" pitchFamily="34" charset="-128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53A43C1D-6F10-4D75-BDAB-F897E4B2EDC8}"/>
                </a:ext>
              </a:extLst>
            </p:cNvPr>
            <p:cNvSpPr txBox="1"/>
            <p:nvPr/>
          </p:nvSpPr>
          <p:spPr>
            <a:xfrm>
              <a:off x="866593" y="1887857"/>
              <a:ext cx="3849533" cy="416997"/>
            </a:xfrm>
            <a:prstGeom prst="rect">
              <a:avLst/>
            </a:prstGeom>
            <a:solidFill>
              <a:srgbClr val="002965"/>
            </a:solidFill>
            <a:ln>
              <a:noFill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 b="1">
                  <a:solidFill>
                    <a:schemeClr val="bg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Phased Array</a:t>
              </a: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5230F8C-57FB-4B1B-B239-0070B84F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60057" y="4219877"/>
              <a:ext cx="321908" cy="165373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A13F308A-BBE1-46CA-A2C7-46651BECB9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6505154"/>
            <a:ext cx="12192000" cy="37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61698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mc_JI" id="{2CAFC7C5-FD05-E542-A39D-CBC602428961}" vid="{450708A6-85DA-1D4A-9D1A-1B5F2EA01A0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mc_JI" id="{2CAFC7C5-FD05-E542-A39D-CBC602428961}" vid="{3CE2D530-261D-8B44-A77D-DBA805FB106C}"/>
    </a:ext>
  </a:extLst>
</a:theme>
</file>

<file path=ppt/theme/theme3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pmc_JI" id="{2CAFC7C5-FD05-E542-A39D-CBC602428961}" vid="{450708A6-85DA-1D4A-9D1A-1B5F2EA01A00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apmc_JI</Template>
  <TotalTime>3679</TotalTime>
  <Words>767</Words>
  <Application>Microsoft Office PowerPoint</Application>
  <PresentationFormat>宽屏</PresentationFormat>
  <Paragraphs>94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Noto Sans CJK SC Light</vt:lpstr>
      <vt:lpstr>RcyyvyAdvTTb5929f4c</vt:lpstr>
      <vt:lpstr>微软雅黑</vt:lpstr>
      <vt:lpstr>Arial</vt:lpstr>
      <vt:lpstr>Arial Black</vt:lpstr>
      <vt:lpstr>Calibri</vt:lpstr>
      <vt:lpstr>Cambria Math</vt:lpstr>
      <vt:lpstr>Wingdings</vt:lpstr>
      <vt:lpstr>1_Office 主题</vt:lpstr>
      <vt:lpstr>Office 主题</vt:lpstr>
      <vt:lpstr>2_Office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Spatial-temporal Programmable Metasurface for  Single Channel Radiation</dc:title>
  <dc:creator>li chengfan</dc:creator>
  <cp:lastModifiedBy>li chengfan</cp:lastModifiedBy>
  <cp:revision>15</cp:revision>
  <dcterms:created xsi:type="dcterms:W3CDTF">2021-10-23T03:56:09Z</dcterms:created>
  <dcterms:modified xsi:type="dcterms:W3CDTF">2021-11-30T06:56:19Z</dcterms:modified>
</cp:coreProperties>
</file>